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8" r:id="rId4"/>
    <p:sldId id="273" r:id="rId5"/>
    <p:sldId id="270" r:id="rId6"/>
    <p:sldId id="272" r:id="rId7"/>
    <p:sldId id="263" r:id="rId8"/>
    <p:sldId id="265" r:id="rId9"/>
    <p:sldId id="266" r:id="rId10"/>
    <p:sldId id="267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ta Mehrotra" initials="AM" lastIdx="11" clrIdx="0">
    <p:extLst>
      <p:ext uri="{19B8F6BF-5375-455C-9EA6-DF929625EA0E}">
        <p15:presenceInfo xmlns:p15="http://schemas.microsoft.com/office/powerpoint/2012/main" userId="S-1-5-21-3003367119-45151493-406046460-40408" providerId="AD"/>
      </p:ext>
    </p:extLst>
  </p:cmAuthor>
  <p:cmAuthor id="2" name="Trinity Zan" initials="TZ" lastIdx="3" clrIdx="1">
    <p:extLst>
      <p:ext uri="{19B8F6BF-5375-455C-9EA6-DF929625EA0E}">
        <p15:presenceInfo xmlns:p15="http://schemas.microsoft.com/office/powerpoint/2012/main" userId="S-1-5-21-3003367119-45151493-406046460-38017" providerId="AD"/>
      </p:ext>
    </p:extLst>
  </p:cmAuthor>
  <p:cmAuthor id="3" name="Lucy Harber" initials="LH" lastIdx="5" clrIdx="2">
    <p:extLst>
      <p:ext uri="{19B8F6BF-5375-455C-9EA6-DF929625EA0E}">
        <p15:presenceInfo xmlns:p15="http://schemas.microsoft.com/office/powerpoint/2012/main" userId="43d7cc6d3c7d2ca8" providerId="Windows Live"/>
      </p:ext>
    </p:extLst>
  </p:cmAuthor>
  <p:cmAuthor id="4" name="Suzanne Fischer" initials="SF" lastIdx="6" clrIdx="3">
    <p:extLst>
      <p:ext uri="{19B8F6BF-5375-455C-9EA6-DF929625EA0E}">
        <p15:presenceInfo xmlns:p15="http://schemas.microsoft.com/office/powerpoint/2012/main" userId="S-1-5-21-3003367119-45151493-406046460-37686" providerId="AD"/>
      </p:ext>
    </p:extLst>
  </p:cmAuthor>
  <p:cmAuthor id="5" name="Natasha Mack" initials="NM" lastIdx="1" clrIdx="4">
    <p:extLst>
      <p:ext uri="{19B8F6BF-5375-455C-9EA6-DF929625EA0E}">
        <p15:presenceInfo xmlns:p15="http://schemas.microsoft.com/office/powerpoint/2012/main" userId="Natasha Ma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137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33" autoAdjust="0"/>
  </p:normalViewPr>
  <p:slideViewPr>
    <p:cSldViewPr snapToObjects="1">
      <p:cViewPr varScale="1">
        <p:scale>
          <a:sx n="99" d="100"/>
          <a:sy n="99" d="100"/>
        </p:scale>
        <p:origin x="8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0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77" d="100"/>
          <a:sy n="77" d="100"/>
        </p:scale>
        <p:origin x="210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1B1E5-8140-4A12-8F22-6E70EA9D952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48571D4-7197-4951-B700-427E810868D8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3600" dirty="0">
              <a:solidFill>
                <a:schemeClr val="bg1"/>
              </a:solidFill>
            </a:rPr>
            <a:t>Problem Statement</a:t>
          </a:r>
        </a:p>
      </dgm:t>
    </dgm:pt>
    <dgm:pt modelId="{9F9DD986-4C7C-48BD-A203-164AA14D0D05}" type="parTrans" cxnId="{B4C18640-A497-4827-ADCD-AA473F0A8AF6}">
      <dgm:prSet/>
      <dgm:spPr/>
      <dgm:t>
        <a:bodyPr/>
        <a:lstStyle/>
        <a:p>
          <a:endParaRPr lang="en-US"/>
        </a:p>
      </dgm:t>
    </dgm:pt>
    <dgm:pt modelId="{B97D4C81-682F-46A8-98A0-9D2F9DFCFB34}" type="sibTrans" cxnId="{B4C18640-A497-4827-ADCD-AA473F0A8AF6}">
      <dgm:prSet/>
      <dgm:spPr/>
      <dgm:t>
        <a:bodyPr/>
        <a:lstStyle/>
        <a:p>
          <a:endParaRPr lang="en-US"/>
        </a:p>
      </dgm:t>
    </dgm:pt>
    <dgm:pt modelId="{F8E2BFB3-6992-4504-B64F-7672EAD789D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3600" dirty="0">
              <a:solidFill>
                <a:schemeClr val="accent5">
                  <a:lumMod val="40000"/>
                  <a:lumOff val="60000"/>
                </a:schemeClr>
              </a:solidFill>
            </a:rPr>
            <a:t>Goal</a:t>
          </a:r>
        </a:p>
      </dgm:t>
    </dgm:pt>
    <dgm:pt modelId="{EE7AC8BA-0CDD-4937-8CF5-EB53C1CE1029}" type="parTrans" cxnId="{770CC01E-049D-450B-BF1D-C496ECEC66FA}">
      <dgm:prSet/>
      <dgm:spPr/>
      <dgm:t>
        <a:bodyPr/>
        <a:lstStyle/>
        <a:p>
          <a:endParaRPr lang="en-US"/>
        </a:p>
      </dgm:t>
    </dgm:pt>
    <dgm:pt modelId="{CC0F1605-C1A2-4417-B11C-A7351A13336E}" type="sibTrans" cxnId="{770CC01E-049D-450B-BF1D-C496ECEC66FA}">
      <dgm:prSet/>
      <dgm:spPr/>
      <dgm:t>
        <a:bodyPr/>
        <a:lstStyle/>
        <a:p>
          <a:endParaRPr lang="en-US"/>
        </a:p>
      </dgm:t>
    </dgm:pt>
    <dgm:pt modelId="{B49C1C8C-8B03-49CB-BF53-BD7827389E03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600" dirty="0"/>
            <a:t>Objectives</a:t>
          </a:r>
        </a:p>
      </dgm:t>
    </dgm:pt>
    <dgm:pt modelId="{74284103-FEE4-4459-81D5-3FEDC44C0FDD}" type="parTrans" cxnId="{782BDE2E-C717-4FC3-A5B0-663B31AD2BE2}">
      <dgm:prSet/>
      <dgm:spPr/>
      <dgm:t>
        <a:bodyPr/>
        <a:lstStyle/>
        <a:p>
          <a:endParaRPr lang="en-US"/>
        </a:p>
      </dgm:t>
    </dgm:pt>
    <dgm:pt modelId="{02B0B189-572C-4CB4-B44C-7CB0F10BE027}" type="sibTrans" cxnId="{782BDE2E-C717-4FC3-A5B0-663B31AD2BE2}">
      <dgm:prSet/>
      <dgm:spPr/>
      <dgm:t>
        <a:bodyPr/>
        <a:lstStyle/>
        <a:p>
          <a:endParaRPr lang="en-US"/>
        </a:p>
      </dgm:t>
    </dgm:pt>
    <dgm:pt modelId="{863372B9-7CAB-4183-859D-45BF6AD15337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3600" dirty="0"/>
            <a:t>Activities</a:t>
          </a:r>
        </a:p>
      </dgm:t>
    </dgm:pt>
    <dgm:pt modelId="{64DE68B6-9EB7-4028-B86F-296F37AB7757}" type="parTrans" cxnId="{77F12386-BB58-4EEB-A11F-070633D22692}">
      <dgm:prSet/>
      <dgm:spPr/>
      <dgm:t>
        <a:bodyPr/>
        <a:lstStyle/>
        <a:p>
          <a:endParaRPr lang="en-US"/>
        </a:p>
      </dgm:t>
    </dgm:pt>
    <dgm:pt modelId="{7136B39F-6B6D-45F4-8747-0A424C44968E}" type="sibTrans" cxnId="{77F12386-BB58-4EEB-A11F-070633D22692}">
      <dgm:prSet/>
      <dgm:spPr/>
      <dgm:t>
        <a:bodyPr/>
        <a:lstStyle/>
        <a:p>
          <a:endParaRPr lang="en-US"/>
        </a:p>
      </dgm:t>
    </dgm:pt>
    <dgm:pt modelId="{BAD4F730-1717-49F8-9C38-21D8A9239F6F}" type="pres">
      <dgm:prSet presAssocID="{6C91B1E5-8140-4A12-8F22-6E70EA9D9528}" presName="Name0" presStyleCnt="0">
        <dgm:presLayoutVars>
          <dgm:dir/>
          <dgm:animLvl val="lvl"/>
          <dgm:resizeHandles val="exact"/>
        </dgm:presLayoutVars>
      </dgm:prSet>
      <dgm:spPr/>
    </dgm:pt>
    <dgm:pt modelId="{8C254008-33FD-4E0D-806B-0BD66B59555C}" type="pres">
      <dgm:prSet presAssocID="{748571D4-7197-4951-B700-427E810868D8}" presName="Name8" presStyleCnt="0"/>
      <dgm:spPr/>
    </dgm:pt>
    <dgm:pt modelId="{586263D3-71DF-446D-BB6A-E050ADE5A361}" type="pres">
      <dgm:prSet presAssocID="{748571D4-7197-4951-B700-427E810868D8}" presName="level" presStyleLbl="node1" presStyleIdx="0" presStyleCnt="4">
        <dgm:presLayoutVars>
          <dgm:chMax val="1"/>
          <dgm:bulletEnabled val="1"/>
        </dgm:presLayoutVars>
      </dgm:prSet>
      <dgm:spPr/>
    </dgm:pt>
    <dgm:pt modelId="{42478B6D-F77B-4459-B1A8-74A6EA7D39A2}" type="pres">
      <dgm:prSet presAssocID="{748571D4-7197-4951-B700-427E810868D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B648D12-3461-4485-B4AE-005E5CC97E5D}" type="pres">
      <dgm:prSet presAssocID="{F8E2BFB3-6992-4504-B64F-7672EAD789D6}" presName="Name8" presStyleCnt="0"/>
      <dgm:spPr/>
    </dgm:pt>
    <dgm:pt modelId="{B85EC66D-A29F-43D2-9473-3F7779409281}" type="pres">
      <dgm:prSet presAssocID="{F8E2BFB3-6992-4504-B64F-7672EAD789D6}" presName="level" presStyleLbl="node1" presStyleIdx="1" presStyleCnt="4">
        <dgm:presLayoutVars>
          <dgm:chMax val="1"/>
          <dgm:bulletEnabled val="1"/>
        </dgm:presLayoutVars>
      </dgm:prSet>
      <dgm:spPr/>
    </dgm:pt>
    <dgm:pt modelId="{7DFF5E13-BBA7-4CE8-86CE-C76EE8ABAE86}" type="pres">
      <dgm:prSet presAssocID="{F8E2BFB3-6992-4504-B64F-7672EAD789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6C622D7-2804-4F7A-82DE-92DC3DD1EC3D}" type="pres">
      <dgm:prSet presAssocID="{B49C1C8C-8B03-49CB-BF53-BD7827389E03}" presName="Name8" presStyleCnt="0"/>
      <dgm:spPr/>
    </dgm:pt>
    <dgm:pt modelId="{24FA88FE-84F8-4DC1-A63A-988295017A64}" type="pres">
      <dgm:prSet presAssocID="{B49C1C8C-8B03-49CB-BF53-BD7827389E03}" presName="level" presStyleLbl="node1" presStyleIdx="2" presStyleCnt="4">
        <dgm:presLayoutVars>
          <dgm:chMax val="1"/>
          <dgm:bulletEnabled val="1"/>
        </dgm:presLayoutVars>
      </dgm:prSet>
      <dgm:spPr/>
    </dgm:pt>
    <dgm:pt modelId="{5A7AB90A-E4B4-4A02-AC56-3507C27639C3}" type="pres">
      <dgm:prSet presAssocID="{B49C1C8C-8B03-49CB-BF53-BD7827389E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9E77F1-4E74-42B8-8904-71110B3D4408}" type="pres">
      <dgm:prSet presAssocID="{863372B9-7CAB-4183-859D-45BF6AD15337}" presName="Name8" presStyleCnt="0"/>
      <dgm:spPr/>
    </dgm:pt>
    <dgm:pt modelId="{EB225D89-425C-474A-8A6C-E7D7C6AB0289}" type="pres">
      <dgm:prSet presAssocID="{863372B9-7CAB-4183-859D-45BF6AD15337}" presName="level" presStyleLbl="node1" presStyleIdx="3" presStyleCnt="4" custLinFactNeighborX="-1770" custLinFactNeighborY="42857">
        <dgm:presLayoutVars>
          <dgm:chMax val="1"/>
          <dgm:bulletEnabled val="1"/>
        </dgm:presLayoutVars>
      </dgm:prSet>
      <dgm:spPr/>
    </dgm:pt>
    <dgm:pt modelId="{2A134B08-FEB0-43D4-8F2D-513E44039649}" type="pres">
      <dgm:prSet presAssocID="{863372B9-7CAB-4183-859D-45BF6AD1533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933CA05-540B-4320-A32C-D4D395E320EA}" type="presOf" srcId="{6C91B1E5-8140-4A12-8F22-6E70EA9D9528}" destId="{BAD4F730-1717-49F8-9C38-21D8A9239F6F}" srcOrd="0" destOrd="0" presId="urn:microsoft.com/office/officeart/2005/8/layout/pyramid3"/>
    <dgm:cxn modelId="{B8FFDD1B-D97F-4EF6-B70C-DD535DFED7DC}" type="presOf" srcId="{748571D4-7197-4951-B700-427E810868D8}" destId="{586263D3-71DF-446D-BB6A-E050ADE5A361}" srcOrd="0" destOrd="0" presId="urn:microsoft.com/office/officeart/2005/8/layout/pyramid3"/>
    <dgm:cxn modelId="{770CC01E-049D-450B-BF1D-C496ECEC66FA}" srcId="{6C91B1E5-8140-4A12-8F22-6E70EA9D9528}" destId="{F8E2BFB3-6992-4504-B64F-7672EAD789D6}" srcOrd="1" destOrd="0" parTransId="{EE7AC8BA-0CDD-4937-8CF5-EB53C1CE1029}" sibTransId="{CC0F1605-C1A2-4417-B11C-A7351A13336E}"/>
    <dgm:cxn modelId="{782BDE2E-C717-4FC3-A5B0-663B31AD2BE2}" srcId="{6C91B1E5-8140-4A12-8F22-6E70EA9D9528}" destId="{B49C1C8C-8B03-49CB-BF53-BD7827389E03}" srcOrd="2" destOrd="0" parTransId="{74284103-FEE4-4459-81D5-3FEDC44C0FDD}" sibTransId="{02B0B189-572C-4CB4-B44C-7CB0F10BE027}"/>
    <dgm:cxn modelId="{B4C18640-A497-4827-ADCD-AA473F0A8AF6}" srcId="{6C91B1E5-8140-4A12-8F22-6E70EA9D9528}" destId="{748571D4-7197-4951-B700-427E810868D8}" srcOrd="0" destOrd="0" parTransId="{9F9DD986-4C7C-48BD-A203-164AA14D0D05}" sibTransId="{B97D4C81-682F-46A8-98A0-9D2F9DFCFB34}"/>
    <dgm:cxn modelId="{64FE7541-A47B-4710-9E29-0449C11A1B13}" type="presOf" srcId="{748571D4-7197-4951-B700-427E810868D8}" destId="{42478B6D-F77B-4459-B1A8-74A6EA7D39A2}" srcOrd="1" destOrd="0" presId="urn:microsoft.com/office/officeart/2005/8/layout/pyramid3"/>
    <dgm:cxn modelId="{5D9C6C45-7E50-40CC-884E-C90D1F007235}" type="presOf" srcId="{F8E2BFB3-6992-4504-B64F-7672EAD789D6}" destId="{B85EC66D-A29F-43D2-9473-3F7779409281}" srcOrd="0" destOrd="0" presId="urn:microsoft.com/office/officeart/2005/8/layout/pyramid3"/>
    <dgm:cxn modelId="{922FC848-ED2B-4EAE-B5E9-7165F52BC3A3}" type="presOf" srcId="{863372B9-7CAB-4183-859D-45BF6AD15337}" destId="{2A134B08-FEB0-43D4-8F2D-513E44039649}" srcOrd="1" destOrd="0" presId="urn:microsoft.com/office/officeart/2005/8/layout/pyramid3"/>
    <dgm:cxn modelId="{CBEE2D71-14AD-4D77-94F7-E038828E12FC}" type="presOf" srcId="{F8E2BFB3-6992-4504-B64F-7672EAD789D6}" destId="{7DFF5E13-BBA7-4CE8-86CE-C76EE8ABAE86}" srcOrd="1" destOrd="0" presId="urn:microsoft.com/office/officeart/2005/8/layout/pyramid3"/>
    <dgm:cxn modelId="{C5877684-4D02-4FE5-A7F8-1E9923FD4763}" type="presOf" srcId="{863372B9-7CAB-4183-859D-45BF6AD15337}" destId="{EB225D89-425C-474A-8A6C-E7D7C6AB0289}" srcOrd="0" destOrd="0" presId="urn:microsoft.com/office/officeart/2005/8/layout/pyramid3"/>
    <dgm:cxn modelId="{BF5B8F84-BCA3-4142-A187-88069859A062}" type="presOf" srcId="{B49C1C8C-8B03-49CB-BF53-BD7827389E03}" destId="{5A7AB90A-E4B4-4A02-AC56-3507C27639C3}" srcOrd="1" destOrd="0" presId="urn:microsoft.com/office/officeart/2005/8/layout/pyramid3"/>
    <dgm:cxn modelId="{77F12386-BB58-4EEB-A11F-070633D22692}" srcId="{6C91B1E5-8140-4A12-8F22-6E70EA9D9528}" destId="{863372B9-7CAB-4183-859D-45BF6AD15337}" srcOrd="3" destOrd="0" parTransId="{64DE68B6-9EB7-4028-B86F-296F37AB7757}" sibTransId="{7136B39F-6B6D-45F4-8747-0A424C44968E}"/>
    <dgm:cxn modelId="{5FBB51C7-423B-4453-8B07-3DA53C57099A}" type="presOf" srcId="{B49C1C8C-8B03-49CB-BF53-BD7827389E03}" destId="{24FA88FE-84F8-4DC1-A63A-988295017A64}" srcOrd="0" destOrd="0" presId="urn:microsoft.com/office/officeart/2005/8/layout/pyramid3"/>
    <dgm:cxn modelId="{4FB6FC24-6AFB-4B45-A746-BD8726320557}" type="presParOf" srcId="{BAD4F730-1717-49F8-9C38-21D8A9239F6F}" destId="{8C254008-33FD-4E0D-806B-0BD66B59555C}" srcOrd="0" destOrd="0" presId="urn:microsoft.com/office/officeart/2005/8/layout/pyramid3"/>
    <dgm:cxn modelId="{3F30C5DB-0898-4153-A600-2CDA6C7161A6}" type="presParOf" srcId="{8C254008-33FD-4E0D-806B-0BD66B59555C}" destId="{586263D3-71DF-446D-BB6A-E050ADE5A361}" srcOrd="0" destOrd="0" presId="urn:microsoft.com/office/officeart/2005/8/layout/pyramid3"/>
    <dgm:cxn modelId="{4ABE2BD7-A721-4C27-A609-7F4594689671}" type="presParOf" srcId="{8C254008-33FD-4E0D-806B-0BD66B59555C}" destId="{42478B6D-F77B-4459-B1A8-74A6EA7D39A2}" srcOrd="1" destOrd="0" presId="urn:microsoft.com/office/officeart/2005/8/layout/pyramid3"/>
    <dgm:cxn modelId="{574129E2-E41C-485B-8DEB-0A894FC5DE08}" type="presParOf" srcId="{BAD4F730-1717-49F8-9C38-21D8A9239F6F}" destId="{7B648D12-3461-4485-B4AE-005E5CC97E5D}" srcOrd="1" destOrd="0" presId="urn:microsoft.com/office/officeart/2005/8/layout/pyramid3"/>
    <dgm:cxn modelId="{58AEA5A8-0C4B-448D-87D2-1CB4B036E3D9}" type="presParOf" srcId="{7B648D12-3461-4485-B4AE-005E5CC97E5D}" destId="{B85EC66D-A29F-43D2-9473-3F7779409281}" srcOrd="0" destOrd="0" presId="urn:microsoft.com/office/officeart/2005/8/layout/pyramid3"/>
    <dgm:cxn modelId="{23536783-0F61-470D-9F72-AC170633CDCB}" type="presParOf" srcId="{7B648D12-3461-4485-B4AE-005E5CC97E5D}" destId="{7DFF5E13-BBA7-4CE8-86CE-C76EE8ABAE86}" srcOrd="1" destOrd="0" presId="urn:microsoft.com/office/officeart/2005/8/layout/pyramid3"/>
    <dgm:cxn modelId="{B4E87356-042E-43BB-8DB5-CF88B63D3BBC}" type="presParOf" srcId="{BAD4F730-1717-49F8-9C38-21D8A9239F6F}" destId="{56C622D7-2804-4F7A-82DE-92DC3DD1EC3D}" srcOrd="2" destOrd="0" presId="urn:microsoft.com/office/officeart/2005/8/layout/pyramid3"/>
    <dgm:cxn modelId="{972CC2ED-C42E-4902-B28E-3221E537473B}" type="presParOf" srcId="{56C622D7-2804-4F7A-82DE-92DC3DD1EC3D}" destId="{24FA88FE-84F8-4DC1-A63A-988295017A64}" srcOrd="0" destOrd="0" presId="urn:microsoft.com/office/officeart/2005/8/layout/pyramid3"/>
    <dgm:cxn modelId="{54CEF9B7-F784-4D44-9266-AEAEC687B682}" type="presParOf" srcId="{56C622D7-2804-4F7A-82DE-92DC3DD1EC3D}" destId="{5A7AB90A-E4B4-4A02-AC56-3507C27639C3}" srcOrd="1" destOrd="0" presId="urn:microsoft.com/office/officeart/2005/8/layout/pyramid3"/>
    <dgm:cxn modelId="{D80D10A7-B8F8-4E1A-86A9-7D817CC0D504}" type="presParOf" srcId="{BAD4F730-1717-49F8-9C38-21D8A9239F6F}" destId="{FC9E77F1-4E74-42B8-8904-71110B3D4408}" srcOrd="3" destOrd="0" presId="urn:microsoft.com/office/officeart/2005/8/layout/pyramid3"/>
    <dgm:cxn modelId="{2B1FDD95-432D-4E58-A6AE-C8D67426C9BB}" type="presParOf" srcId="{FC9E77F1-4E74-42B8-8904-71110B3D4408}" destId="{EB225D89-425C-474A-8A6C-E7D7C6AB0289}" srcOrd="0" destOrd="0" presId="urn:microsoft.com/office/officeart/2005/8/layout/pyramid3"/>
    <dgm:cxn modelId="{C2A766CC-E2D6-4E5F-8EF8-AD573C76F3A0}" type="presParOf" srcId="{FC9E77F1-4E74-42B8-8904-71110B3D4408}" destId="{2A134B08-FEB0-43D4-8F2D-513E44039649}" srcOrd="1" destOrd="0" presId="urn:microsoft.com/office/officeart/2005/8/layout/pyramid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66D654-A859-48BE-97CD-079C317F87A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02B2D5-58B7-4AE3-A6CB-63AAA3FF21D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Public</a:t>
          </a:r>
        </a:p>
      </dgm:t>
    </dgm:pt>
    <dgm:pt modelId="{2EBB9EDA-0FEC-497D-A536-E0D8659D4295}" type="parTrans" cxnId="{10F98DC8-E0DA-48C7-B0F2-D64F71DA34AA}">
      <dgm:prSet/>
      <dgm:spPr/>
      <dgm:t>
        <a:bodyPr/>
        <a:lstStyle/>
        <a:p>
          <a:endParaRPr lang="en-US"/>
        </a:p>
      </dgm:t>
    </dgm:pt>
    <dgm:pt modelId="{841E9264-8AB1-4B99-A8DF-0D787FF38E0E}" type="sibTrans" cxnId="{10F98DC8-E0DA-48C7-B0F2-D64F71DA34AA}">
      <dgm:prSet/>
      <dgm:spPr/>
      <dgm:t>
        <a:bodyPr/>
        <a:lstStyle/>
        <a:p>
          <a:endParaRPr lang="en-US"/>
        </a:p>
      </dgm:t>
    </dgm:pt>
    <dgm:pt modelId="{090C3DE7-49A1-4236-8A4C-07F034DE468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Private</a:t>
          </a:r>
        </a:p>
      </dgm:t>
    </dgm:pt>
    <dgm:pt modelId="{51DDACB6-6554-434B-AA16-09FBB8E6EF65}" type="parTrans" cxnId="{8ABB84AA-8CC4-4024-8227-2672F88E8071}">
      <dgm:prSet/>
      <dgm:spPr/>
      <dgm:t>
        <a:bodyPr/>
        <a:lstStyle/>
        <a:p>
          <a:endParaRPr lang="en-US"/>
        </a:p>
      </dgm:t>
    </dgm:pt>
    <dgm:pt modelId="{3AE88FB8-BAEE-4033-BE78-67590B70A4B9}" type="sibTrans" cxnId="{8ABB84AA-8CC4-4024-8227-2672F88E8071}">
      <dgm:prSet/>
      <dgm:spPr/>
      <dgm:t>
        <a:bodyPr/>
        <a:lstStyle/>
        <a:p>
          <a:endParaRPr lang="en-US"/>
        </a:p>
      </dgm:t>
    </dgm:pt>
    <dgm:pt modelId="{79936157-55BA-43F0-85C6-1688585BDCC4}" type="pres">
      <dgm:prSet presAssocID="{4766D654-A859-48BE-97CD-079C317F87AF}" presName="compositeShape" presStyleCnt="0">
        <dgm:presLayoutVars>
          <dgm:chMax val="2"/>
          <dgm:dir/>
          <dgm:resizeHandles val="exact"/>
        </dgm:presLayoutVars>
      </dgm:prSet>
      <dgm:spPr/>
    </dgm:pt>
    <dgm:pt modelId="{F6EAB1CD-10AF-4854-A840-BD7C59ED3D71}" type="pres">
      <dgm:prSet presAssocID="{4766D654-A859-48BE-97CD-079C317F87AF}" presName="ribbon" presStyleLbl="node1" presStyleIdx="0" presStyleCnt="1" custLinFactNeighborX="-23414" custLinFactNeighborY="202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uble arrow. Left side reads &quot;Public&quot; and the right side reads &quot;Private&quot;" title="Image"/>
        </a:ext>
      </dgm:extLst>
    </dgm:pt>
    <dgm:pt modelId="{393FAD75-9172-486B-8454-8E975E607A1C}" type="pres">
      <dgm:prSet presAssocID="{4766D654-A859-48BE-97CD-079C317F87AF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CFA4D60B-042B-4128-9132-58517F5EAA69}" type="pres">
      <dgm:prSet presAssocID="{4766D654-A859-48BE-97CD-079C317F87AF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9077035-13CC-4D2F-A9EA-58F4D84F9EFE}" type="presOf" srcId="{4766D654-A859-48BE-97CD-079C317F87AF}" destId="{79936157-55BA-43F0-85C6-1688585BDCC4}" srcOrd="0" destOrd="0" presId="urn:microsoft.com/office/officeart/2005/8/layout/arrow6"/>
    <dgm:cxn modelId="{8ABB84AA-8CC4-4024-8227-2672F88E8071}" srcId="{4766D654-A859-48BE-97CD-079C317F87AF}" destId="{090C3DE7-49A1-4236-8A4C-07F034DE4688}" srcOrd="1" destOrd="0" parTransId="{51DDACB6-6554-434B-AA16-09FBB8E6EF65}" sibTransId="{3AE88FB8-BAEE-4033-BE78-67590B70A4B9}"/>
    <dgm:cxn modelId="{62334FC1-E638-4091-B61F-B60969057DBA}" type="presOf" srcId="{090C3DE7-49A1-4236-8A4C-07F034DE4688}" destId="{CFA4D60B-042B-4128-9132-58517F5EAA69}" srcOrd="0" destOrd="0" presId="urn:microsoft.com/office/officeart/2005/8/layout/arrow6"/>
    <dgm:cxn modelId="{10F98DC8-E0DA-48C7-B0F2-D64F71DA34AA}" srcId="{4766D654-A859-48BE-97CD-079C317F87AF}" destId="{C702B2D5-58B7-4AE3-A6CB-63AAA3FF21D1}" srcOrd="0" destOrd="0" parTransId="{2EBB9EDA-0FEC-497D-A536-E0D8659D4295}" sibTransId="{841E9264-8AB1-4B99-A8DF-0D787FF38E0E}"/>
    <dgm:cxn modelId="{26C865CF-201F-43FA-8BAD-FF70A1E67718}" type="presOf" srcId="{C702B2D5-58B7-4AE3-A6CB-63AAA3FF21D1}" destId="{393FAD75-9172-486B-8454-8E975E607A1C}" srcOrd="0" destOrd="0" presId="urn:microsoft.com/office/officeart/2005/8/layout/arrow6"/>
    <dgm:cxn modelId="{537ADBFC-5B34-4D5A-87D4-0E06A21444A3}" type="presParOf" srcId="{79936157-55BA-43F0-85C6-1688585BDCC4}" destId="{F6EAB1CD-10AF-4854-A840-BD7C59ED3D71}" srcOrd="0" destOrd="0" presId="urn:microsoft.com/office/officeart/2005/8/layout/arrow6"/>
    <dgm:cxn modelId="{BE30CB9E-DDED-462A-ABC9-F7E0EE4906CD}" type="presParOf" srcId="{79936157-55BA-43F0-85C6-1688585BDCC4}" destId="{393FAD75-9172-486B-8454-8E975E607A1C}" srcOrd="1" destOrd="0" presId="urn:microsoft.com/office/officeart/2005/8/layout/arrow6"/>
    <dgm:cxn modelId="{7B18EDBA-EA77-474C-974D-A1BA6B034826}" type="presParOf" srcId="{79936157-55BA-43F0-85C6-1688585BDCC4}" destId="{CFA4D60B-042B-4128-9132-58517F5EAA6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66D654-A859-48BE-97CD-079C317F87A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02B2D5-58B7-4AE3-A6CB-63AAA3FF21D1}">
      <dgm:prSet phldrT="[Text]"/>
      <dgm:spPr/>
      <dgm:t>
        <a:bodyPr/>
        <a:lstStyle/>
        <a:p>
          <a:r>
            <a:rPr lang="en-US" dirty="0">
              <a:solidFill>
                <a:prstClr val="black"/>
              </a:solidFill>
            </a:rPr>
            <a:t>Direct</a:t>
          </a:r>
          <a:endParaRPr lang="en-US" dirty="0"/>
        </a:p>
      </dgm:t>
    </dgm:pt>
    <dgm:pt modelId="{2EBB9EDA-0FEC-497D-A536-E0D8659D4295}" type="parTrans" cxnId="{10F98DC8-E0DA-48C7-B0F2-D64F71DA34AA}">
      <dgm:prSet/>
      <dgm:spPr/>
      <dgm:t>
        <a:bodyPr/>
        <a:lstStyle/>
        <a:p>
          <a:endParaRPr lang="en-US"/>
        </a:p>
      </dgm:t>
    </dgm:pt>
    <dgm:pt modelId="{841E9264-8AB1-4B99-A8DF-0D787FF38E0E}" type="sibTrans" cxnId="{10F98DC8-E0DA-48C7-B0F2-D64F71DA34AA}">
      <dgm:prSet/>
      <dgm:spPr/>
      <dgm:t>
        <a:bodyPr/>
        <a:lstStyle/>
        <a:p>
          <a:endParaRPr lang="en-US"/>
        </a:p>
      </dgm:t>
    </dgm:pt>
    <dgm:pt modelId="{090C3DE7-49A1-4236-8A4C-07F034DE4688}">
      <dgm:prSet phldrT="[Text]"/>
      <dgm:spPr/>
      <dgm:t>
        <a:bodyPr/>
        <a:lstStyle/>
        <a:p>
          <a:r>
            <a:rPr lang="en-US" dirty="0">
              <a:solidFill>
                <a:prstClr val="black"/>
              </a:solidFill>
            </a:rPr>
            <a:t>Indirect</a:t>
          </a:r>
          <a:endParaRPr lang="en-US" dirty="0"/>
        </a:p>
      </dgm:t>
    </dgm:pt>
    <dgm:pt modelId="{51DDACB6-6554-434B-AA16-09FBB8E6EF65}" type="parTrans" cxnId="{8ABB84AA-8CC4-4024-8227-2672F88E8071}">
      <dgm:prSet/>
      <dgm:spPr/>
      <dgm:t>
        <a:bodyPr/>
        <a:lstStyle/>
        <a:p>
          <a:endParaRPr lang="en-US"/>
        </a:p>
      </dgm:t>
    </dgm:pt>
    <dgm:pt modelId="{3AE88FB8-BAEE-4033-BE78-67590B70A4B9}" type="sibTrans" cxnId="{8ABB84AA-8CC4-4024-8227-2672F88E8071}">
      <dgm:prSet/>
      <dgm:spPr/>
      <dgm:t>
        <a:bodyPr/>
        <a:lstStyle/>
        <a:p>
          <a:endParaRPr lang="en-US"/>
        </a:p>
      </dgm:t>
    </dgm:pt>
    <dgm:pt modelId="{79936157-55BA-43F0-85C6-1688585BDCC4}" type="pres">
      <dgm:prSet presAssocID="{4766D654-A859-48BE-97CD-079C317F87AF}" presName="compositeShape" presStyleCnt="0">
        <dgm:presLayoutVars>
          <dgm:chMax val="2"/>
          <dgm:dir/>
          <dgm:resizeHandles val="exact"/>
        </dgm:presLayoutVars>
      </dgm:prSet>
      <dgm:spPr/>
    </dgm:pt>
    <dgm:pt modelId="{F6EAB1CD-10AF-4854-A840-BD7C59ED3D71}" type="pres">
      <dgm:prSet presAssocID="{4766D654-A859-48BE-97CD-079C317F87AF}" presName="ribbon" presStyleLbl="node1" presStyleIdx="0" presStyleCnt="1" custLinFactNeighborY="-8536"/>
      <dgm:spPr>
        <a:solidFill>
          <a:schemeClr val="accent6">
            <a:lumMod val="75000"/>
          </a:schemeClr>
        </a:solidFill>
      </dgm:spPr>
    </dgm:pt>
    <dgm:pt modelId="{393FAD75-9172-486B-8454-8E975E607A1C}" type="pres">
      <dgm:prSet presAssocID="{4766D654-A859-48BE-97CD-079C317F87AF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CFA4D60B-042B-4128-9132-58517F5EAA69}" type="pres">
      <dgm:prSet presAssocID="{4766D654-A859-48BE-97CD-079C317F87AF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5F1062B-F6D2-49CC-ACD0-7A982A5A26CA}" type="presOf" srcId="{C702B2D5-58B7-4AE3-A6CB-63AAA3FF21D1}" destId="{393FAD75-9172-486B-8454-8E975E607A1C}" srcOrd="0" destOrd="0" presId="urn:microsoft.com/office/officeart/2005/8/layout/arrow6"/>
    <dgm:cxn modelId="{5BC6E748-9F37-4C95-B3AE-5F97B29A037C}" type="presOf" srcId="{4766D654-A859-48BE-97CD-079C317F87AF}" destId="{79936157-55BA-43F0-85C6-1688585BDCC4}" srcOrd="0" destOrd="0" presId="urn:microsoft.com/office/officeart/2005/8/layout/arrow6"/>
    <dgm:cxn modelId="{D6ED914D-D2A8-4A3C-87DD-464147D9715F}" type="presOf" srcId="{090C3DE7-49A1-4236-8A4C-07F034DE4688}" destId="{CFA4D60B-042B-4128-9132-58517F5EAA69}" srcOrd="0" destOrd="0" presId="urn:microsoft.com/office/officeart/2005/8/layout/arrow6"/>
    <dgm:cxn modelId="{8ABB84AA-8CC4-4024-8227-2672F88E8071}" srcId="{4766D654-A859-48BE-97CD-079C317F87AF}" destId="{090C3DE7-49A1-4236-8A4C-07F034DE4688}" srcOrd="1" destOrd="0" parTransId="{51DDACB6-6554-434B-AA16-09FBB8E6EF65}" sibTransId="{3AE88FB8-BAEE-4033-BE78-67590B70A4B9}"/>
    <dgm:cxn modelId="{10F98DC8-E0DA-48C7-B0F2-D64F71DA34AA}" srcId="{4766D654-A859-48BE-97CD-079C317F87AF}" destId="{C702B2D5-58B7-4AE3-A6CB-63AAA3FF21D1}" srcOrd="0" destOrd="0" parTransId="{2EBB9EDA-0FEC-497D-A536-E0D8659D4295}" sibTransId="{841E9264-8AB1-4B99-A8DF-0D787FF38E0E}"/>
    <dgm:cxn modelId="{3B05802A-4311-434C-8F5F-D217DA77C647}" type="presParOf" srcId="{79936157-55BA-43F0-85C6-1688585BDCC4}" destId="{F6EAB1CD-10AF-4854-A840-BD7C59ED3D71}" srcOrd="0" destOrd="0" presId="urn:microsoft.com/office/officeart/2005/8/layout/arrow6"/>
    <dgm:cxn modelId="{1C2BC20B-BF1B-463A-8505-94D175C28BA4}" type="presParOf" srcId="{79936157-55BA-43F0-85C6-1688585BDCC4}" destId="{393FAD75-9172-486B-8454-8E975E607A1C}" srcOrd="1" destOrd="0" presId="urn:microsoft.com/office/officeart/2005/8/layout/arrow6"/>
    <dgm:cxn modelId="{22004AAB-5CD9-4D08-9E6D-DBEE07008814}" type="presParOf" srcId="{79936157-55BA-43F0-85C6-1688585BDCC4}" destId="{CFA4D60B-042B-4128-9132-58517F5EAA6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263D3-71DF-446D-BB6A-E050ADE5A361}">
      <dsp:nvSpPr>
        <dsp:cNvPr id="0" name=""/>
        <dsp:cNvSpPr/>
      </dsp:nvSpPr>
      <dsp:spPr>
        <a:xfrm rot="10800000">
          <a:off x="0" y="0"/>
          <a:ext cx="7391400" cy="1028700"/>
        </a:xfrm>
        <a:prstGeom prst="trapezoid">
          <a:avLst>
            <a:gd name="adj" fmla="val 89815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Problem Statement</a:t>
          </a:r>
        </a:p>
      </dsp:txBody>
      <dsp:txXfrm rot="-10800000">
        <a:off x="1293494" y="0"/>
        <a:ext cx="4804410" cy="1028700"/>
      </dsp:txXfrm>
    </dsp:sp>
    <dsp:sp modelId="{B85EC66D-A29F-43D2-9473-3F7779409281}">
      <dsp:nvSpPr>
        <dsp:cNvPr id="0" name=""/>
        <dsp:cNvSpPr/>
      </dsp:nvSpPr>
      <dsp:spPr>
        <a:xfrm rot="10800000">
          <a:off x="923925" y="1028699"/>
          <a:ext cx="5543549" cy="1028700"/>
        </a:xfrm>
        <a:prstGeom prst="trapezoid">
          <a:avLst>
            <a:gd name="adj" fmla="val 89815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accent5">
                  <a:lumMod val="40000"/>
                  <a:lumOff val="60000"/>
                </a:schemeClr>
              </a:solidFill>
            </a:rPr>
            <a:t>Goal</a:t>
          </a:r>
        </a:p>
      </dsp:txBody>
      <dsp:txXfrm rot="-10800000">
        <a:off x="1894046" y="1028699"/>
        <a:ext cx="3603307" cy="1028700"/>
      </dsp:txXfrm>
    </dsp:sp>
    <dsp:sp modelId="{24FA88FE-84F8-4DC1-A63A-988295017A64}">
      <dsp:nvSpPr>
        <dsp:cNvPr id="0" name=""/>
        <dsp:cNvSpPr/>
      </dsp:nvSpPr>
      <dsp:spPr>
        <a:xfrm rot="10800000">
          <a:off x="1847850" y="2057400"/>
          <a:ext cx="3695700" cy="1028700"/>
        </a:xfrm>
        <a:prstGeom prst="trapezoid">
          <a:avLst>
            <a:gd name="adj" fmla="val 89815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Objectives</a:t>
          </a:r>
        </a:p>
      </dsp:txBody>
      <dsp:txXfrm rot="-10800000">
        <a:off x="2494597" y="2057400"/>
        <a:ext cx="2402205" cy="1028700"/>
      </dsp:txXfrm>
    </dsp:sp>
    <dsp:sp modelId="{EB225D89-425C-474A-8A6C-E7D7C6AB0289}">
      <dsp:nvSpPr>
        <dsp:cNvPr id="0" name=""/>
        <dsp:cNvSpPr/>
      </dsp:nvSpPr>
      <dsp:spPr>
        <a:xfrm rot="10800000">
          <a:off x="2739068" y="3086100"/>
          <a:ext cx="1847850" cy="1028700"/>
        </a:xfrm>
        <a:prstGeom prst="trapezoid">
          <a:avLst>
            <a:gd name="adj" fmla="val 89815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Activities</a:t>
          </a:r>
        </a:p>
      </dsp:txBody>
      <dsp:txXfrm rot="-10800000">
        <a:off x="2739068" y="3086100"/>
        <a:ext cx="1847850" cy="1028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AB1CD-10AF-4854-A840-BD7C59ED3D71}">
      <dsp:nvSpPr>
        <dsp:cNvPr id="0" name=""/>
        <dsp:cNvSpPr/>
      </dsp:nvSpPr>
      <dsp:spPr>
        <a:xfrm>
          <a:off x="0" y="60297"/>
          <a:ext cx="4230757" cy="1692302"/>
        </a:xfrm>
        <a:prstGeom prst="leftRightRibb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FAD75-9172-486B-8454-8E975E607A1C}">
      <dsp:nvSpPr>
        <dsp:cNvPr id="0" name=""/>
        <dsp:cNvSpPr/>
      </dsp:nvSpPr>
      <dsp:spPr>
        <a:xfrm>
          <a:off x="507690" y="326301"/>
          <a:ext cx="1396149" cy="8292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Public</a:t>
          </a:r>
        </a:p>
      </dsp:txBody>
      <dsp:txXfrm>
        <a:off x="507690" y="326301"/>
        <a:ext cx="1396149" cy="829228"/>
      </dsp:txXfrm>
    </dsp:sp>
    <dsp:sp modelId="{CFA4D60B-042B-4128-9132-58517F5EAA69}">
      <dsp:nvSpPr>
        <dsp:cNvPr id="0" name=""/>
        <dsp:cNvSpPr/>
      </dsp:nvSpPr>
      <dsp:spPr>
        <a:xfrm>
          <a:off x="2115378" y="597070"/>
          <a:ext cx="1649995" cy="8292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Private</a:t>
          </a:r>
        </a:p>
      </dsp:txBody>
      <dsp:txXfrm>
        <a:off x="2115378" y="597070"/>
        <a:ext cx="1649995" cy="829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AB1CD-10AF-4854-A840-BD7C59ED3D71}">
      <dsp:nvSpPr>
        <dsp:cNvPr id="0" name=""/>
        <dsp:cNvSpPr/>
      </dsp:nvSpPr>
      <dsp:spPr>
        <a:xfrm>
          <a:off x="0" y="0"/>
          <a:ext cx="4230757" cy="1692302"/>
        </a:xfrm>
        <a:prstGeom prst="leftRightRibb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FAD75-9172-486B-8454-8E975E607A1C}">
      <dsp:nvSpPr>
        <dsp:cNvPr id="0" name=""/>
        <dsp:cNvSpPr/>
      </dsp:nvSpPr>
      <dsp:spPr>
        <a:xfrm>
          <a:off x="507690" y="364401"/>
          <a:ext cx="1396149" cy="8292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prstClr val="black"/>
              </a:solidFill>
            </a:rPr>
            <a:t>Direct</a:t>
          </a:r>
          <a:endParaRPr lang="en-US" sz="3800" kern="1200" dirty="0"/>
        </a:p>
      </dsp:txBody>
      <dsp:txXfrm>
        <a:off x="507690" y="364401"/>
        <a:ext cx="1396149" cy="829228"/>
      </dsp:txXfrm>
    </dsp:sp>
    <dsp:sp modelId="{CFA4D60B-042B-4128-9132-58517F5EAA69}">
      <dsp:nvSpPr>
        <dsp:cNvPr id="0" name=""/>
        <dsp:cNvSpPr/>
      </dsp:nvSpPr>
      <dsp:spPr>
        <a:xfrm>
          <a:off x="2115378" y="635169"/>
          <a:ext cx="1649995" cy="8292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prstClr val="black"/>
              </a:solidFill>
            </a:rPr>
            <a:t>Indirect</a:t>
          </a:r>
          <a:endParaRPr lang="en-US" sz="3800" kern="1200" dirty="0"/>
        </a:p>
      </dsp:txBody>
      <dsp:txXfrm>
        <a:off x="2115378" y="635169"/>
        <a:ext cx="1649995" cy="829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B2C822-46B3-4CCE-BF6E-2459C73997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Workshop: Developing Policy Advocacy Strategies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E3938-A633-4CA6-B295-B8E897B88F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66564-079D-4A87-8AAD-B4A56C94222D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CD11A-A9E8-4691-937A-B5C08F3DF9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Session 10. Plan Advocacy Activities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E1147-91E9-445C-A1B1-0C6BC7DB26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7DA1-9BE3-439F-ACD4-FBF3B31CA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29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10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Workshop: Developing Policy Advocacy Strategies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71B4F-439A-48CF-8C97-9A0890A4382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Session 10. Plan Advocacy Activities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E82EA-7BE6-497A-83BC-B0E1FB093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4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9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7159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352800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1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50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09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97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4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82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8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0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51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34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7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4026" r="7752" b="17613"/>
          <a:stretch/>
        </p:blipFill>
        <p:spPr bwMode="auto">
          <a:xfrm>
            <a:off x="331947" y="5899344"/>
            <a:ext cx="1765299" cy="560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APC logo_color no background.psd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36257" y="791496"/>
            <a:ext cx="899595" cy="701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5"/>
          <a:stretch/>
        </p:blipFill>
        <p:spPr>
          <a:xfrm>
            <a:off x="2709306" y="5759824"/>
            <a:ext cx="1066800" cy="686583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rti_logo_text_1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76" y="5892737"/>
            <a:ext cx="1337945" cy="5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fhi logo no background.psd"/>
          <p:cNvPicPr/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82" y="5926391"/>
            <a:ext cx="1118870" cy="476985"/>
          </a:xfrm>
          <a:prstGeom prst="rect">
            <a:avLst/>
          </a:prstGeom>
        </p:spPr>
      </p:pic>
      <p:pic>
        <p:nvPicPr>
          <p:cNvPr id="20" name="Picture 19"/>
          <p:cNvPicPr/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66" y="5908295"/>
            <a:ext cx="742950" cy="5359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7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Plan Advocacy Activities</a:t>
            </a:r>
            <a:endParaRPr lang="en-US" sz="3600" b="1" cap="all" dirty="0">
              <a:latin typeface="Trade Gothic LH Bold Extende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Objectives—Session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581400"/>
          </a:xfrm>
        </p:spPr>
        <p:txBody>
          <a:bodyPr/>
          <a:lstStyle/>
          <a:p>
            <a:pPr lvl="0"/>
            <a:r>
              <a:rPr lang="en-US" dirty="0"/>
              <a:t>Identify activities that could be effectively used for advocacy </a:t>
            </a:r>
          </a:p>
          <a:p>
            <a:pPr lvl="0"/>
            <a:r>
              <a:rPr lang="en-US" dirty="0"/>
              <a:t>Decide which specific activities to include in your advocacy strategy</a:t>
            </a:r>
          </a:p>
        </p:txBody>
      </p:sp>
    </p:spTree>
    <p:extLst>
      <p:ext uri="{BB962C8B-B14F-4D97-AF65-F5344CB8AC3E}">
        <p14:creationId xmlns:p14="http://schemas.microsoft.com/office/powerpoint/2010/main" val="200011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FFC8-DECA-4B72-8A24-56CBFD7D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096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Step 6: Plan Advocacy Activities</a:t>
            </a:r>
          </a:p>
        </p:txBody>
      </p:sp>
      <p:grpSp>
        <p:nvGrpSpPr>
          <p:cNvPr id="3" name="Group 2" descr="Graphic stating: Step 6: Plan Advocacy Activities">
            <a:extLst>
              <a:ext uri="{FF2B5EF4-FFF2-40B4-BE49-F238E27FC236}">
                <a16:creationId xmlns:a16="http://schemas.microsoft.com/office/drawing/2014/main" id="{DD8EE9AE-F252-48B6-A926-FB346EE0D426}"/>
              </a:ext>
            </a:extLst>
          </p:cNvPr>
          <p:cNvGrpSpPr/>
          <p:nvPr/>
        </p:nvGrpSpPr>
        <p:grpSpPr>
          <a:xfrm>
            <a:off x="448418" y="1066800"/>
            <a:ext cx="8247163" cy="822960"/>
            <a:chOff x="448418" y="907535"/>
            <a:chExt cx="8247163" cy="822960"/>
          </a:xfrm>
          <a:solidFill>
            <a:schemeClr val="accent5">
              <a:lumMod val="75000"/>
            </a:schemeClr>
          </a:solidFill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FB38E305-2957-41AA-9433-1939D1507941}"/>
                </a:ext>
              </a:extLst>
            </p:cNvPr>
            <p:cNvSpPr/>
            <p:nvPr/>
          </p:nvSpPr>
          <p:spPr>
            <a:xfrm>
              <a:off x="448418" y="907535"/>
              <a:ext cx="8229600" cy="8229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0FB9974-8642-4AF6-8B50-D7CFBCBD8B97}"/>
                </a:ext>
              </a:extLst>
            </p:cNvPr>
            <p:cNvSpPr txBox="1"/>
            <p:nvPr/>
          </p:nvSpPr>
          <p:spPr>
            <a:xfrm>
              <a:off x="465981" y="990600"/>
              <a:ext cx="8229600" cy="6523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/>
                <a:t> Step 6: Plan Advocacy Activities</a:t>
              </a:r>
            </a:p>
          </p:txBody>
        </p:sp>
      </p:grpSp>
      <p:graphicFrame>
        <p:nvGraphicFramePr>
          <p:cNvPr id="10" name="Diagram 9" descr="Inverted triangle split into four sections: Problem statement, Goal, Objectives and Activities" title="Image "/>
          <p:cNvGraphicFramePr/>
          <p:nvPr>
            <p:extLst>
              <p:ext uri="{D42A27DB-BD31-4B8C-83A1-F6EECF244321}">
                <p14:modId xmlns:p14="http://schemas.microsoft.com/office/powerpoint/2010/main" val="1397352552"/>
              </p:ext>
            </p:extLst>
          </p:nvPr>
        </p:nvGraphicFramePr>
        <p:xfrm>
          <a:off x="820271" y="2209800"/>
          <a:ext cx="7391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7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graphicFrame>
        <p:nvGraphicFramePr>
          <p:cNvPr id="10" name="Diagram 9" descr="Double sided arrow stating &quot;public&quot; on one side and &quot;private&quot; on the other"/>
          <p:cNvGraphicFramePr/>
          <p:nvPr>
            <p:extLst>
              <p:ext uri="{D42A27DB-BD31-4B8C-83A1-F6EECF244321}">
                <p14:modId xmlns:p14="http://schemas.microsoft.com/office/powerpoint/2010/main" val="2487423043"/>
              </p:ext>
            </p:extLst>
          </p:nvPr>
        </p:nvGraphicFramePr>
        <p:xfrm>
          <a:off x="1600200" y="2362200"/>
          <a:ext cx="4230757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 descr="Double arrow. Left side reads &quot;Direct&quot; and the right side reads &quot;Indirect&quot;" title="Image"/>
          <p:cNvGraphicFramePr/>
          <p:nvPr>
            <p:extLst>
              <p:ext uri="{D42A27DB-BD31-4B8C-83A1-F6EECF244321}">
                <p14:modId xmlns:p14="http://schemas.microsoft.com/office/powerpoint/2010/main" val="2220829728"/>
              </p:ext>
            </p:extLst>
          </p:nvPr>
        </p:nvGraphicFramePr>
        <p:xfrm>
          <a:off x="4038600" y="3886201"/>
          <a:ext cx="4230757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352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Numerous approaches to meet an objective</a:t>
            </a:r>
          </a:p>
          <a:p>
            <a:pPr marL="0" indent="0">
              <a:spcBef>
                <a:spcPts val="2400"/>
              </a:spcBef>
              <a:buNone/>
            </a:pPr>
            <a:endParaRPr lang="en-US" i="1" dirty="0"/>
          </a:p>
          <a:p>
            <a:pPr marL="0" indent="0">
              <a:spcBef>
                <a:spcPts val="2400"/>
              </a:spcBef>
              <a:buNone/>
            </a:pPr>
            <a:endParaRPr lang="en-US" i="1" dirty="0"/>
          </a:p>
          <a:p>
            <a:pPr marL="0" indent="0">
              <a:spcBef>
                <a:spcPts val="2400"/>
              </a:spcBef>
              <a:buNone/>
            </a:pPr>
            <a:endParaRPr lang="en-US" i="1" dirty="0"/>
          </a:p>
          <a:p>
            <a:pPr marL="0" indent="0">
              <a:spcBef>
                <a:spcPts val="2400"/>
              </a:spcBef>
              <a:buNone/>
            </a:pPr>
            <a:endParaRPr lang="en-US" i="1" dirty="0"/>
          </a:p>
          <a:p>
            <a:pPr marL="0" indent="0">
              <a:spcBef>
                <a:spcPts val="2400"/>
              </a:spcBef>
              <a:buNone/>
            </a:pPr>
            <a:r>
              <a:rPr lang="en-US" i="1" dirty="0"/>
              <a:t>An activity should match what is known about the audience.</a:t>
            </a:r>
          </a:p>
        </p:txBody>
      </p:sp>
    </p:spTree>
    <p:extLst>
      <p:ext uri="{BB962C8B-B14F-4D97-AF65-F5344CB8AC3E}">
        <p14:creationId xmlns:p14="http://schemas.microsoft.com/office/powerpoint/2010/main" val="90195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7"/>
            <a:ext cx="8229600" cy="715963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7322" y="1242056"/>
            <a:ext cx="8706678" cy="454914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/>
              <a:t>Problem Statement: </a:t>
            </a:r>
            <a:r>
              <a:rPr lang="en-US" sz="2200" dirty="0"/>
              <a:t>People living with HIV (PLHIV) in Malawi are denied access to care, treatment, and support.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/>
              <a:t>Advocacy Goal: </a:t>
            </a:r>
            <a:r>
              <a:rPr lang="en-US" sz="2200" dirty="0"/>
              <a:t>Equal access to high-quality health services for all </a:t>
            </a:r>
            <a:br>
              <a:rPr lang="en-US" sz="2200" dirty="0"/>
            </a:br>
            <a:r>
              <a:rPr lang="en-US" sz="2200" dirty="0"/>
              <a:t>PLHIV in Malawi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/>
              <a:t>Advocacy Objective: </a:t>
            </a:r>
            <a:r>
              <a:rPr lang="en-US" sz="2200" dirty="0"/>
              <a:t>To secure a commitment from the Ministry of Health (MOH) that it will adopt a policy of providing high-quality health services to all PLHIV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/>
              <a:t>Potential Activities</a:t>
            </a:r>
          </a:p>
          <a:p>
            <a:pPr marL="1206500" indent="-12065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/>
              <a:t>Activity 1:	Analyze data on current quality of health care services for PLHIV</a:t>
            </a:r>
          </a:p>
          <a:p>
            <a:pPr marL="1206500" indent="-12065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/>
              <a:t>Activity 2:	Develop a briefing paper on current status of care and </a:t>
            </a:r>
            <a:br>
              <a:rPr lang="en-US" sz="2200" dirty="0"/>
            </a:br>
            <a:r>
              <a:rPr lang="en-US" sz="2200" dirty="0"/>
              <a:t>potential impact of changed policy</a:t>
            </a:r>
          </a:p>
          <a:p>
            <a:pPr marL="1206500" indent="-12065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/>
              <a:t>Activity 3:	Present data and briefing paper to technical working group of MOH at a quarterly meeting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45423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3175" defTabSz="217488">
              <a:spcBef>
                <a:spcPts val="6000"/>
              </a:spcBef>
            </a:pPr>
            <a:r>
              <a:rPr lang="en-US" sz="1400" i="1" dirty="0">
                <a:solidFill>
                  <a:prstClr val="black"/>
                </a:solidFill>
              </a:rPr>
              <a:t>Adapted from: A</a:t>
            </a:r>
            <a:r>
              <a:rPr lang="en-US" sz="1400" i="1" baseline="30000" dirty="0">
                <a:solidFill>
                  <a:prstClr val="black"/>
                </a:solidFill>
              </a:rPr>
              <a:t>2</a:t>
            </a:r>
            <a:r>
              <a:rPr lang="en-US" sz="1400" i="1" dirty="0">
                <a:solidFill>
                  <a:prstClr val="black"/>
                </a:solidFill>
              </a:rPr>
              <a:t> Analysis and Advocacy, Advocacy Training Manual, Health Policy Initiative, 2007.</a:t>
            </a:r>
          </a:p>
        </p:txBody>
      </p:sp>
    </p:spTree>
    <p:extLst>
      <p:ext uri="{BB962C8B-B14F-4D97-AF65-F5344CB8AC3E}">
        <p14:creationId xmlns:p14="http://schemas.microsoft.com/office/powerpoint/2010/main" val="295754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8229600" cy="715963"/>
          </a:xfrm>
        </p:spPr>
        <p:txBody>
          <a:bodyPr/>
          <a:lstStyle/>
          <a:p>
            <a:r>
              <a:rPr lang="en-US"/>
              <a:t>Example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6482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Problem Statement: </a:t>
            </a:r>
            <a:r>
              <a:rPr lang="en-US" sz="2000" dirty="0">
                <a:solidFill>
                  <a:prstClr val="black"/>
                </a:solidFill>
              </a:rPr>
              <a:t>Lack of government commitment (policy and resources)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to the national HIV and AIDS program is limiting HIV services for the general population.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Advocacy Goal: </a:t>
            </a:r>
            <a:r>
              <a:rPr lang="en-US" sz="2000" dirty="0"/>
              <a:t>Adoption of national HIV and AIDS policy and allocation of appropriate resources for its implementation.</a:t>
            </a: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Advocacy Objective: </a:t>
            </a:r>
            <a:r>
              <a:rPr lang="en-US" sz="2000" dirty="0">
                <a:solidFill>
                  <a:prstClr val="black"/>
                </a:solidFill>
              </a:rPr>
              <a:t>National AIDS Council (NAC) will draft and submit a National HIV and AIDS Policy and Operational Plan for approval within one year.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Potential Activities</a:t>
            </a:r>
          </a:p>
          <a:p>
            <a:pPr marL="1206500" lvl="0" indent="-12065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</a:rPr>
              <a:t>Activity 1:	Hold a stakeholders meeting to gather input about activities that should be included in the plan.</a:t>
            </a:r>
          </a:p>
          <a:p>
            <a:pPr marL="1206500" lvl="0" indent="-12065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prstClr val="black"/>
                </a:solidFill>
              </a:rPr>
              <a:t>Activity 2:	With research partners, review plans of other countries and develop a briefing note on important considerations for the NAC.</a:t>
            </a:r>
          </a:p>
          <a:p>
            <a:pPr marL="1206500" lvl="0" indent="-12065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prstClr val="black"/>
                </a:solidFill>
              </a:rPr>
              <a:t>Activity 3:	Develop a website to track commitments by the NAC of what will be included in the plan and progress toward completion.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45423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3175" defTabSz="217488">
              <a:spcBef>
                <a:spcPts val="6000"/>
              </a:spcBef>
            </a:pPr>
            <a:r>
              <a:rPr lang="en-US" sz="1400" i="1" dirty="0">
                <a:solidFill>
                  <a:prstClr val="black"/>
                </a:solidFill>
              </a:rPr>
              <a:t>Adapted from: A</a:t>
            </a:r>
            <a:r>
              <a:rPr lang="en-US" sz="1400" i="1" baseline="30000" dirty="0">
                <a:solidFill>
                  <a:prstClr val="black"/>
                </a:solidFill>
              </a:rPr>
              <a:t>2</a:t>
            </a:r>
            <a:r>
              <a:rPr lang="en-US" sz="1400" i="1" dirty="0">
                <a:solidFill>
                  <a:prstClr val="black"/>
                </a:solidFill>
              </a:rPr>
              <a:t> Analysis and Advocacy, Advocacy Training Manual, Health Policy Initiative; 2007.</a:t>
            </a:r>
          </a:p>
        </p:txBody>
      </p:sp>
    </p:spTree>
    <p:extLst>
      <p:ext uri="{BB962C8B-B14F-4D97-AF65-F5344CB8AC3E}">
        <p14:creationId xmlns:p14="http://schemas.microsoft.com/office/powerpoint/2010/main" val="217038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15963"/>
          </a:xfrm>
        </p:spPr>
        <p:txBody>
          <a:bodyPr/>
          <a:lstStyle/>
          <a:p>
            <a:r>
              <a:rPr lang="en-US" dirty="0">
                <a:solidFill>
                  <a:srgbClr val="E46C0A"/>
                </a:solidFill>
              </a:rPr>
              <a:t>Activity—Advocacy Activity Carousel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24400"/>
          </a:xfrm>
        </p:spPr>
        <p:txBody>
          <a:bodyPr/>
          <a:lstStyle/>
          <a:p>
            <a:r>
              <a:rPr lang="en-US" sz="2800" dirty="0"/>
              <a:t>Form 4 teams, with 1 team per flip chart. </a:t>
            </a:r>
          </a:p>
          <a:p>
            <a:r>
              <a:rPr lang="en-US" sz="2800" dirty="0"/>
              <a:t>Each team should list as many advocacy activities as they can under the headings (not specific to any goal):</a:t>
            </a:r>
          </a:p>
          <a:p>
            <a:pPr lvl="1"/>
            <a:r>
              <a:rPr lang="en-US" sz="2000" dirty="0"/>
              <a:t>Media/Communications</a:t>
            </a:r>
          </a:p>
          <a:p>
            <a:pPr lvl="1"/>
            <a:r>
              <a:rPr lang="en-US" sz="2000" dirty="0"/>
              <a:t>Events/Meetings</a:t>
            </a:r>
          </a:p>
          <a:p>
            <a:pPr lvl="1"/>
            <a:r>
              <a:rPr lang="en-US" sz="2000" dirty="0"/>
              <a:t>Materials/Publications</a:t>
            </a:r>
          </a:p>
          <a:p>
            <a:pPr lvl="1"/>
            <a:r>
              <a:rPr lang="en-US" sz="2000" dirty="0"/>
              <a:t>Generating Data/Evidence for Advocacy</a:t>
            </a:r>
          </a:p>
          <a:p>
            <a:r>
              <a:rPr lang="en-US" sz="2800" dirty="0"/>
              <a:t>After 1 minute, switch to the next flip chart and continue adding to the list of activities.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205666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Adapted from: Stronger Health Advocates, Greater Health Impacts (PATH), 2013.</a:t>
            </a:r>
          </a:p>
        </p:txBody>
      </p:sp>
    </p:spTree>
    <p:extLst>
      <p:ext uri="{BB962C8B-B14F-4D97-AF65-F5344CB8AC3E}">
        <p14:creationId xmlns:p14="http://schemas.microsoft.com/office/powerpoint/2010/main" val="179618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 when selecting activities: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10600" cy="44166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Will the activity address the key interests of our target audience?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Will the activities pique the interest of our audience?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Do we have sufficient funding to implement the activity?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Will the activity lessen the influence of any opposing groups or counter their messages?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Do we have the expertise and resources to carry out the activity?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What upcoming events, significant dates, or government decisions could be opportunities for mobilization and advocacy?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Does the activity pose any risk to our organization?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169223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Stronger Health Advocates, Greater Health Impacts (PATH), 2013.</a:t>
            </a:r>
          </a:p>
        </p:txBody>
      </p:sp>
    </p:spTree>
    <p:extLst>
      <p:ext uri="{BB962C8B-B14F-4D97-AF65-F5344CB8AC3E}">
        <p14:creationId xmlns:p14="http://schemas.microsoft.com/office/powerpoint/2010/main" val="137689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46C0A"/>
                </a:solidFill>
              </a:rPr>
              <a:t>Activity—Selecting Advocacy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sz="2800" dirty="0"/>
              <a:t>Using the same objective you have been developing, identify three to five activities to include in your advocacy strategy. (15 minutes)</a:t>
            </a:r>
          </a:p>
          <a:p>
            <a:r>
              <a:rPr lang="en-US" sz="2800" dirty="0"/>
              <a:t>Use the guidance/resources to ensure that the activities are suited to your goal/objective.</a:t>
            </a:r>
          </a:p>
          <a:p>
            <a:r>
              <a:rPr lang="en-US" sz="2800" dirty="0"/>
              <a:t>Write your objective and activities on a flip chart (follow outline shown on next slide).</a:t>
            </a:r>
          </a:p>
          <a:p>
            <a:r>
              <a:rPr lang="en-US" sz="2800" dirty="0"/>
              <a:t>Present one activity to the larger group and respond to questions. (2–3 minutes/group)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1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1020764"/>
          </a:xfrm>
        </p:spPr>
        <p:txBody>
          <a:bodyPr/>
          <a:lstStyle/>
          <a:p>
            <a:r>
              <a:rPr lang="en-US" dirty="0">
                <a:solidFill>
                  <a:srgbClr val="E46C0A"/>
                </a:solidFill>
              </a:rPr>
              <a:t>Activity—Selecting Advocacy Activities</a:t>
            </a:r>
            <a:br>
              <a:rPr lang="en-US" dirty="0">
                <a:solidFill>
                  <a:srgbClr val="E46C0A"/>
                </a:solidFill>
              </a:rPr>
            </a:br>
            <a:r>
              <a:rPr lang="en-US" sz="2400" i="1" dirty="0">
                <a:solidFill>
                  <a:srgbClr val="E46C0A"/>
                </a:solidFill>
              </a:rPr>
              <a:t>(continued)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your flip chart write:</a:t>
            </a:r>
          </a:p>
          <a:p>
            <a:r>
              <a:rPr lang="en-US" dirty="0"/>
              <a:t>Goal</a:t>
            </a:r>
          </a:p>
          <a:p>
            <a:r>
              <a:rPr lang="en-US" dirty="0"/>
              <a:t>Objective</a:t>
            </a:r>
          </a:p>
          <a:p>
            <a:r>
              <a:rPr lang="en-US" dirty="0"/>
              <a:t>Target Audience</a:t>
            </a:r>
          </a:p>
          <a:p>
            <a:r>
              <a:rPr lang="en-US" dirty="0"/>
              <a:t>Activity (related to the objective)</a:t>
            </a:r>
          </a:p>
          <a:p>
            <a:r>
              <a:rPr lang="en-US" dirty="0"/>
              <a:t>Why This Activity Will Influence the Decision-maker</a:t>
            </a:r>
          </a:p>
        </p:txBody>
      </p:sp>
    </p:spTree>
    <p:extLst>
      <p:ext uri="{BB962C8B-B14F-4D97-AF65-F5344CB8AC3E}">
        <p14:creationId xmlns:p14="http://schemas.microsoft.com/office/powerpoint/2010/main" val="54488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5295</TotalTime>
  <Words>462</Words>
  <Application>Microsoft Office PowerPoint</Application>
  <PresentationFormat>On-screen Show (4:3)</PresentationFormat>
  <Paragraphs>71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Trade Gothic LH Bold Extended</vt:lpstr>
      <vt:lpstr>Office Theme</vt:lpstr>
      <vt:lpstr>2_Office Theme</vt:lpstr>
      <vt:lpstr>Plan Advocacy Activities</vt:lpstr>
      <vt:lpstr>Step 6: Plan Advocacy Activities</vt:lpstr>
      <vt:lpstr>Activities</vt:lpstr>
      <vt:lpstr>Example 1</vt:lpstr>
      <vt:lpstr>Example 2</vt:lpstr>
      <vt:lpstr>Activity—Advocacy Activity Carousel</vt:lpstr>
      <vt:lpstr>Questions to ask when selecting activities:</vt:lpstr>
      <vt:lpstr>Activity—Selecting Advocacy Activities</vt:lpstr>
      <vt:lpstr>Activity—Selecting Advocacy Activities (continued)</vt:lpstr>
      <vt:lpstr>Learning Objectives—Session 10</vt:lpstr>
    </vt:vector>
  </TitlesOfParts>
  <Company>FHI 360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10 of Developing Policy Advocacy Strategies Workshop</dc:title>
  <dc:subject>Session 10 of a training on developing a policy advocacy strategy covering the activities that can be used to advocate for policy change.</dc:subject>
  <dc:creator>amehrotra@fhi360.org;TZan@fhi360.org</dc:creator>
  <cp:keywords>Policy Advocacy, Training, Advocacy Activities</cp:keywords>
  <cp:lastModifiedBy>Amita Mehrotra</cp:lastModifiedBy>
  <cp:revision>94</cp:revision>
  <dcterms:created xsi:type="dcterms:W3CDTF">2013-02-19T19:25:05Z</dcterms:created>
  <dcterms:modified xsi:type="dcterms:W3CDTF">2019-02-06T21:58:17Z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