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76" r:id="rId4"/>
    <p:sldId id="263" r:id="rId5"/>
    <p:sldId id="268" r:id="rId6"/>
    <p:sldId id="264" r:id="rId7"/>
    <p:sldId id="270" r:id="rId8"/>
    <p:sldId id="269" r:id="rId9"/>
    <p:sldId id="266" r:id="rId10"/>
    <p:sldId id="277" r:id="rId11"/>
    <p:sldId id="273" r:id="rId12"/>
    <p:sldId id="278" r:id="rId13"/>
    <p:sldId id="271" r:id="rId14"/>
    <p:sldId id="272" r:id="rId15"/>
    <p:sldId id="274" r:id="rId16"/>
    <p:sldId id="275" r:id="rId1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ita Mehrotra" initials="AM" lastIdx="7" clrIdx="0">
    <p:extLst>
      <p:ext uri="{19B8F6BF-5375-455C-9EA6-DF929625EA0E}">
        <p15:presenceInfo xmlns:p15="http://schemas.microsoft.com/office/powerpoint/2012/main" userId="S-1-5-21-3003367119-45151493-406046460-40408" providerId="AD"/>
      </p:ext>
    </p:extLst>
  </p:cmAuthor>
  <p:cmAuthor id="2" name="Lucy Harber" initials="LH" lastIdx="4" clrIdx="1">
    <p:extLst>
      <p:ext uri="{19B8F6BF-5375-455C-9EA6-DF929625EA0E}">
        <p15:presenceInfo xmlns:p15="http://schemas.microsoft.com/office/powerpoint/2012/main" userId="43d7cc6d3c7d2ca8" providerId="Windows Live"/>
      </p:ext>
    </p:extLst>
  </p:cmAuthor>
  <p:cmAuthor id="3" name="Suzanne Fischer" initials="SF" lastIdx="5" clrIdx="2">
    <p:extLst>
      <p:ext uri="{19B8F6BF-5375-455C-9EA6-DF929625EA0E}">
        <p15:presenceInfo xmlns:p15="http://schemas.microsoft.com/office/powerpoint/2012/main" userId="S-1-5-21-3003367119-45151493-406046460-37686" providerId="AD"/>
      </p:ext>
    </p:extLst>
  </p:cmAuthor>
  <p:cmAuthor id="4" name="Natasha Mack" initials="NM" lastIdx="2" clrIdx="3">
    <p:extLst>
      <p:ext uri="{19B8F6BF-5375-455C-9EA6-DF929625EA0E}">
        <p15:presenceInfo xmlns:p15="http://schemas.microsoft.com/office/powerpoint/2012/main" userId="Natasha Ma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7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20" autoAdjust="0"/>
    <p:restoredTop sz="68369" autoAdjust="0"/>
  </p:normalViewPr>
  <p:slideViewPr>
    <p:cSldViewPr snapToObjects="1">
      <p:cViewPr varScale="1">
        <p:scale>
          <a:sx n="78" d="100"/>
          <a:sy n="78" d="100"/>
        </p:scale>
        <p:origin x="21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12"/>
    </p:cViewPr>
  </p:sorterViewPr>
  <p:notesViewPr>
    <p:cSldViewPr snapToObjects="1" showGuides="1">
      <p:cViewPr varScale="1">
        <p:scale>
          <a:sx n="73" d="100"/>
          <a:sy n="73" d="100"/>
        </p:scale>
        <p:origin x="135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0E72B9-55FB-448C-A9CB-7AD24ECB9A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657600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Workshop: Developing Policy Advocacy Strategies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38595E-4CDA-4298-8819-96839DC314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33A3F-14FE-49E6-A6FD-494876EDA1B3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10B819-6ECA-47CD-BA12-94363A8F5C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Session 1. Introduction to the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561AB6-2008-4E99-9DD7-29A04AA008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80BAA-7719-4AB5-BE28-0955307A3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7201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57600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Workshop: Developing Policy Advocacy Strategies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55709-316D-491E-8494-773491D4991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Session 1. Introduction to the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08FD2-44A0-4AAD-8D6D-7E0FD838A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167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Session 1. Introduction to the Workshop</a:t>
            </a:r>
          </a:p>
        </p:txBody>
      </p:sp>
    </p:spTree>
    <p:extLst>
      <p:ext uri="{BB962C8B-B14F-4D97-AF65-F5344CB8AC3E}">
        <p14:creationId xmlns:p14="http://schemas.microsoft.com/office/powerpoint/2010/main" val="257244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88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390900" y="38097"/>
            <a:ext cx="2438403" cy="81534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945981" y="-1962151"/>
            <a:ext cx="1257299" cy="822960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65712" y="289719"/>
            <a:ext cx="2933700" cy="8145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25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7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3001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7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050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58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91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5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8275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48037"/>
            <a:ext cx="4040188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708275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48037"/>
            <a:ext cx="4041775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90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93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04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5111750" cy="4297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19400"/>
            <a:ext cx="3008313" cy="3306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1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399"/>
            <a:ext cx="5486400" cy="305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1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88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390900" y="38097"/>
            <a:ext cx="2438403" cy="81534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76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945981" y="-1962151"/>
            <a:ext cx="1257299" cy="822960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65712" y="289719"/>
            <a:ext cx="2933700" cy="8145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1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568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6619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91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8275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48037"/>
            <a:ext cx="4040188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708275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48037"/>
            <a:ext cx="4041775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5111750" cy="4297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19400"/>
            <a:ext cx="3008313" cy="3306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399"/>
            <a:ext cx="5486400" cy="305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C bar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5163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37FC1"/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14026" r="7752" b="17613"/>
          <a:stretch/>
        </p:blipFill>
        <p:spPr bwMode="auto">
          <a:xfrm>
            <a:off x="331947" y="5916552"/>
            <a:ext cx="1765299" cy="560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APC logo_color no background.psd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836257" y="838200"/>
            <a:ext cx="899595" cy="7016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5"/>
          <a:stretch/>
        </p:blipFill>
        <p:spPr>
          <a:xfrm>
            <a:off x="2709306" y="5777032"/>
            <a:ext cx="1066800" cy="686583"/>
          </a:xfrm>
          <a:prstGeom prst="rect">
            <a:avLst/>
          </a:prstGeom>
          <a:ln>
            <a:noFill/>
          </a:ln>
        </p:spPr>
      </p:pic>
      <p:pic>
        <p:nvPicPr>
          <p:cNvPr id="18" name="Picture 17" descr="rti_logo_text_1"/>
          <p:cNvPicPr/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176" y="5909945"/>
            <a:ext cx="1337945" cy="56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fhi logo no background.psd"/>
          <p:cNvPicPr/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182" y="5943599"/>
            <a:ext cx="1118870" cy="476985"/>
          </a:xfrm>
          <a:prstGeom prst="rect">
            <a:avLst/>
          </a:prstGeom>
        </p:spPr>
      </p:pic>
      <p:pic>
        <p:nvPicPr>
          <p:cNvPr id="20" name="Picture 19"/>
          <p:cNvPicPr/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66" y="5925503"/>
            <a:ext cx="742950" cy="5359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C bar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5163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37FC1"/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3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Introduction to the Workshop: Developing Policy Advocacy Strategies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Goals/Learning Objectives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648200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i="1" dirty="0"/>
              <a:t>(continued)</a:t>
            </a:r>
          </a:p>
          <a:p>
            <a:pPr lvl="0"/>
            <a:r>
              <a:rPr lang="en-US" sz="2400" dirty="0"/>
              <a:t>Define primary and secondary target audiences, use a power map to illustrate stakeholders and their positions related to a policy advocacy objective, identify target audiences, and apply audience analysis techniques to specific target audiences.</a:t>
            </a:r>
          </a:p>
          <a:p>
            <a:pPr lvl="0">
              <a:spcBef>
                <a:spcPts val="1200"/>
              </a:spcBef>
            </a:pPr>
            <a:r>
              <a:rPr lang="en-US" sz="2400" dirty="0"/>
              <a:t>Describe the reasons to form partnerships and the various types of partnerships available for conducting policy advocacy; identify potential partnerships for the draft policy advocacy strategy.</a:t>
            </a:r>
          </a:p>
          <a:p>
            <a:pPr lvl="0">
              <a:spcBef>
                <a:spcPts val="1200"/>
              </a:spcBef>
            </a:pPr>
            <a:r>
              <a:rPr lang="en-US" sz="2400" dirty="0"/>
              <a:t>Identify the steps required to develop and deliver an effective advocacy message and create an advocacy message based on the draft strategy.</a:t>
            </a:r>
          </a:p>
        </p:txBody>
      </p:sp>
    </p:spTree>
    <p:extLst>
      <p:ext uri="{BB962C8B-B14F-4D97-AF65-F5344CB8AC3E}">
        <p14:creationId xmlns:p14="http://schemas.microsoft.com/office/powerpoint/2010/main" val="2184538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Goals/Learning Objectives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/>
              <a:t>(continued)</a:t>
            </a:r>
          </a:p>
          <a:p>
            <a:pPr lvl="0"/>
            <a:r>
              <a:rPr lang="en-US" sz="2400" dirty="0"/>
              <a:t>Describe the types of activities that can be used to support advocacy objectives and identify specific activities to support an objective in the draft advocacy strategy.</a:t>
            </a:r>
          </a:p>
          <a:p>
            <a:pPr lvl="0">
              <a:spcBef>
                <a:spcPts val="1200"/>
              </a:spcBef>
            </a:pPr>
            <a:r>
              <a:rPr lang="en-US" sz="2400" dirty="0"/>
              <a:t>Identify types of resources needed to implement an advocacy strategy and plan how to obtain the necessary resources.</a:t>
            </a:r>
          </a:p>
          <a:p>
            <a:pPr lvl="0">
              <a:spcBef>
                <a:spcPts val="1200"/>
              </a:spcBef>
            </a:pPr>
            <a:r>
              <a:rPr lang="en-US" sz="2400" dirty="0"/>
              <a:t>Describe basic principles of monitoring and evaluation (M&amp;E) and the use of M&amp;E to demonstrate progress toward accomplishing advocacy goals and objectives.</a:t>
            </a:r>
          </a:p>
          <a:p>
            <a:pPr lvl="0">
              <a:spcBef>
                <a:spcPts val="1200"/>
              </a:spcBef>
            </a:pPr>
            <a:r>
              <a:rPr lang="en-US" sz="2400" dirty="0"/>
              <a:t>Create and present the draft advocacy strategy developed during the workshop and provide constructive feedback to other participants.</a:t>
            </a:r>
          </a:p>
        </p:txBody>
      </p:sp>
    </p:spTree>
    <p:extLst>
      <p:ext uri="{BB962C8B-B14F-4D97-AF65-F5344CB8AC3E}">
        <p14:creationId xmlns:p14="http://schemas.microsoft.com/office/powerpoint/2010/main" val="4092466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Recaps and energizers</a:t>
            </a:r>
          </a:p>
        </p:txBody>
      </p:sp>
    </p:spTree>
    <p:extLst>
      <p:ext uri="{BB962C8B-B14F-4D97-AF65-F5344CB8AC3E}">
        <p14:creationId xmlns:p14="http://schemas.microsoft.com/office/powerpoint/2010/main" val="3108323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Activity—Advocacy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r>
              <a:rPr lang="en-US" dirty="0"/>
              <a:t>Form a circle. </a:t>
            </a:r>
          </a:p>
          <a:p>
            <a:r>
              <a:rPr lang="en-US" dirty="0"/>
              <a:t>What one word do you think of when you hear “advocacy”?</a:t>
            </a:r>
          </a:p>
          <a:p>
            <a:r>
              <a:rPr lang="en-US" dirty="0"/>
              <a:t>Share your word when the ball of string is tossed to you.</a:t>
            </a:r>
          </a:p>
          <a:p>
            <a:r>
              <a:rPr lang="en-US" dirty="0"/>
              <a:t>Hold your point on the string, state your word, and toss the ball to someone across the circle.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27CC1E-B727-4E46-8FE3-5AB5AA76C468}"/>
              </a:ext>
            </a:extLst>
          </p:cNvPr>
          <p:cNvSpPr txBox="1"/>
          <p:nvPr/>
        </p:nvSpPr>
        <p:spPr>
          <a:xfrm>
            <a:off x="457200" y="6093022"/>
            <a:ext cx="815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i="1" dirty="0"/>
              <a:t>A2 Advocacy Training Manual,</a:t>
            </a:r>
            <a:r>
              <a:rPr lang="en-US" sz="1400" dirty="0"/>
              <a:t> Analysis and Advocacy (A2) Project, 2007.</a:t>
            </a:r>
          </a:p>
        </p:txBody>
      </p:sp>
    </p:spTree>
    <p:extLst>
      <p:ext uri="{BB962C8B-B14F-4D97-AF65-F5344CB8AC3E}">
        <p14:creationId xmlns:p14="http://schemas.microsoft.com/office/powerpoint/2010/main" val="617399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lvl="0"/>
            <a:r>
              <a:rPr lang="en-US" dirty="0"/>
              <a:t>What have we formed with the string? </a:t>
            </a:r>
          </a:p>
          <a:p>
            <a:pPr lvl="0">
              <a:spcBef>
                <a:spcPts val="1200"/>
              </a:spcBef>
            </a:pPr>
            <a:r>
              <a:rPr lang="en-US" dirty="0"/>
              <a:t>What can this formation signify? </a:t>
            </a:r>
          </a:p>
          <a:p>
            <a:pPr lvl="0">
              <a:spcBef>
                <a:spcPts val="1200"/>
              </a:spcBef>
            </a:pPr>
            <a:r>
              <a:rPr lang="en-US" dirty="0"/>
              <a:t>What happens if someone drops his or her end of the string? </a:t>
            </a:r>
          </a:p>
        </p:txBody>
      </p:sp>
    </p:spTree>
    <p:extLst>
      <p:ext uri="{BB962C8B-B14F-4D97-AF65-F5344CB8AC3E}">
        <p14:creationId xmlns:p14="http://schemas.microsoft.com/office/powerpoint/2010/main" val="266761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Objectives—Session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pPr lvl="0"/>
            <a:r>
              <a:rPr lang="en-US" sz="2400" dirty="0"/>
              <a:t>Identify your expectations for the Developing Policy Advocacy Strategies Workshop</a:t>
            </a:r>
          </a:p>
          <a:p>
            <a:pPr lvl="0"/>
            <a:r>
              <a:rPr lang="en-US" sz="2400" dirty="0"/>
              <a:t>Recall the ground rules that all participants agree to abide by during the workshop</a:t>
            </a:r>
          </a:p>
          <a:p>
            <a:r>
              <a:rPr lang="en-US" sz="2400" dirty="0"/>
              <a:t>Share your impressions of what “policy advocacy” 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22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1905794"/>
          </a:xfrm>
        </p:spPr>
        <p:txBody>
          <a:bodyPr/>
          <a:lstStyle/>
          <a:p>
            <a:r>
              <a:rPr lang="en-US" dirty="0"/>
              <a:t>Welcome </a:t>
            </a:r>
            <a:br>
              <a:rPr lang="en-US" dirty="0"/>
            </a:br>
            <a:r>
              <a:rPr lang="en-US" sz="3800" b="0" i="1" cap="none" dirty="0"/>
              <a:t>&lt;insert facilitators’ names, titles here&gt;</a:t>
            </a:r>
          </a:p>
        </p:txBody>
      </p:sp>
    </p:spTree>
    <p:extLst>
      <p:ext uri="{BB962C8B-B14F-4D97-AF65-F5344CB8AC3E}">
        <p14:creationId xmlns:p14="http://schemas.microsoft.com/office/powerpoint/2010/main" val="242809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1905794"/>
          </a:xfrm>
        </p:spPr>
        <p:txBody>
          <a:bodyPr/>
          <a:lstStyle/>
          <a:p>
            <a:r>
              <a:rPr lang="en-US" dirty="0"/>
              <a:t>Opening Remarks</a:t>
            </a:r>
            <a:br>
              <a:rPr lang="en-US" dirty="0"/>
            </a:br>
            <a:r>
              <a:rPr lang="en-US" b="0" i="1" cap="none" dirty="0"/>
              <a:t>&lt;insert speaker’s name, title here&gt;</a:t>
            </a:r>
            <a:br>
              <a:rPr lang="en-US" b="0" i="1" cap="none" dirty="0"/>
            </a:br>
            <a:r>
              <a:rPr lang="en-US" sz="3200" b="0" i="1" cap="none" dirty="0"/>
              <a:t>&lt;insert name of speaker’s organization here&gt;</a:t>
            </a:r>
          </a:p>
        </p:txBody>
      </p:sp>
    </p:spTree>
    <p:extLst>
      <p:ext uri="{BB962C8B-B14F-4D97-AF65-F5344CB8AC3E}">
        <p14:creationId xmlns:p14="http://schemas.microsoft.com/office/powerpoint/2010/main" val="2679853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Activity—Introductions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4800600"/>
          </a:xfrm>
        </p:spPr>
        <p:txBody>
          <a:bodyPr/>
          <a:lstStyle/>
          <a:p>
            <a:r>
              <a:rPr lang="en-US" dirty="0"/>
              <a:t>Name and job title</a:t>
            </a:r>
          </a:p>
          <a:p>
            <a:r>
              <a:rPr lang="en-US" dirty="0"/>
              <a:t>Organization</a:t>
            </a:r>
          </a:p>
          <a:p>
            <a:r>
              <a:rPr lang="en-US" dirty="0"/>
              <a:t>Country/city you are from</a:t>
            </a:r>
          </a:p>
          <a:p>
            <a:r>
              <a:rPr lang="en-US" dirty="0"/>
              <a:t>Advocacy and you…</a:t>
            </a:r>
          </a:p>
          <a:p>
            <a:pPr lvl="1"/>
            <a:r>
              <a:rPr lang="en-US" dirty="0"/>
              <a:t>An issue you advocated for (personal or professional)</a:t>
            </a:r>
          </a:p>
          <a:p>
            <a:pPr lvl="1"/>
            <a:r>
              <a:rPr lang="en-US" dirty="0"/>
              <a:t>Pressing advocacy issue for you/your organization </a:t>
            </a:r>
          </a:p>
          <a:p>
            <a:pPr lvl="1"/>
            <a:r>
              <a:rPr lang="en-US" dirty="0"/>
              <a:t>How your position affects policy change within your organization</a:t>
            </a:r>
          </a:p>
        </p:txBody>
      </p:sp>
    </p:spTree>
    <p:extLst>
      <p:ext uri="{BB962C8B-B14F-4D97-AF65-F5344CB8AC3E}">
        <p14:creationId xmlns:p14="http://schemas.microsoft.com/office/powerpoint/2010/main" val="65039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Rules</a:t>
            </a:r>
          </a:p>
        </p:txBody>
      </p:sp>
    </p:spTree>
    <p:extLst>
      <p:ext uri="{BB962C8B-B14F-4D97-AF65-F5344CB8AC3E}">
        <p14:creationId xmlns:p14="http://schemas.microsoft.com/office/powerpoint/2010/main" val="45301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Parking Lot</a:t>
            </a:r>
          </a:p>
        </p:txBody>
      </p:sp>
    </p:spTree>
    <p:extLst>
      <p:ext uri="{BB962C8B-B14F-4D97-AF65-F5344CB8AC3E}">
        <p14:creationId xmlns:p14="http://schemas.microsoft.com/office/powerpoint/2010/main" val="323339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</p:spTree>
    <p:extLst>
      <p:ext uri="{BB962C8B-B14F-4D97-AF65-F5344CB8AC3E}">
        <p14:creationId xmlns:p14="http://schemas.microsoft.com/office/powerpoint/2010/main" val="184460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Agenda and 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367685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/>
              <a:t>Workshop Goals/Learning Objectives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00600"/>
          </a:xfrm>
        </p:spPr>
        <p:txBody>
          <a:bodyPr/>
          <a:lstStyle/>
          <a:p>
            <a:pPr lvl="0"/>
            <a:r>
              <a:rPr lang="en-US" sz="2400" dirty="0"/>
              <a:t>Define key concepts such as policy, advocacy, and policy change and differentiate between policy advocacy and other similar concepts.</a:t>
            </a:r>
          </a:p>
          <a:p>
            <a:pPr lvl="0">
              <a:spcBef>
                <a:spcPts val="1200"/>
              </a:spcBef>
            </a:pPr>
            <a:r>
              <a:rPr lang="en-US" sz="2400" dirty="0"/>
              <a:t>Describe the basic steps of policy development and highlight when advocacy activities may be incorporated to influence the process.</a:t>
            </a:r>
          </a:p>
          <a:p>
            <a:pPr lvl="0">
              <a:spcBef>
                <a:spcPts val="1200"/>
              </a:spcBef>
            </a:pPr>
            <a:r>
              <a:rPr lang="en-US" sz="2400" dirty="0"/>
              <a:t>Define a policy issue to explore during the workshop and determine the most appropriate policy solution using root cause analysis.</a:t>
            </a:r>
          </a:p>
          <a:p>
            <a:pPr lvl="0">
              <a:spcBef>
                <a:spcPts val="1200"/>
              </a:spcBef>
            </a:pPr>
            <a:r>
              <a:rPr lang="en-US" sz="2400" dirty="0"/>
              <a:t>Review the differences between goals and objectives and develop appropriate goals and objectives for a draft advocacy strategy.</a:t>
            </a:r>
          </a:p>
        </p:txBody>
      </p:sp>
    </p:spTree>
    <p:extLst>
      <p:ext uri="{BB962C8B-B14F-4D97-AF65-F5344CB8AC3E}">
        <p14:creationId xmlns:p14="http://schemas.microsoft.com/office/powerpoint/2010/main" val="1832955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13174</TotalTime>
  <Words>505</Words>
  <Application>Microsoft Office PowerPoint</Application>
  <PresentationFormat>On-screen Show (4:3)</PresentationFormat>
  <Paragraphs>47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1_Office Theme</vt:lpstr>
      <vt:lpstr>Introduction to the Workshop: Developing Policy Advocacy Strategies</vt:lpstr>
      <vt:lpstr>Welcome  &lt;insert facilitators’ names, titles here&gt;</vt:lpstr>
      <vt:lpstr>Opening Remarks &lt;insert speaker’s name, title here&gt; &lt;insert name of speaker’s organization here&gt;</vt:lpstr>
      <vt:lpstr>Activity—Introductions</vt:lpstr>
      <vt:lpstr>Ground Rules</vt:lpstr>
      <vt:lpstr>Parking Lot</vt:lpstr>
      <vt:lpstr>Expectations</vt:lpstr>
      <vt:lpstr>Review of Agenda and learning objectives</vt:lpstr>
      <vt:lpstr>Workshop Goals/Learning Objectives</vt:lpstr>
      <vt:lpstr>Workshop Goals/Learning Objectives  </vt:lpstr>
      <vt:lpstr>Workshop Goals/Learning Objectives</vt:lpstr>
      <vt:lpstr>Daily Recaps and energizers</vt:lpstr>
      <vt:lpstr>Activity—Advocacy Words</vt:lpstr>
      <vt:lpstr>Discussion Questions</vt:lpstr>
      <vt:lpstr>Learning Objectives—Session 1</vt:lpstr>
    </vt:vector>
  </TitlesOfParts>
  <Company>FHI 360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Session1_Introduction_PowerPoint </dc:title>
  <dc:subject>Session 1 of a training on developing a policy advocacy strategy covering the introduction to the workshop, objectives and other opening items</dc:subject>
  <dc:creator>amehrotra@fhi360.org;TZan@fhi360.org</dc:creator>
  <cp:keywords>Policy Advocacy, Training, Introduction</cp:keywords>
  <cp:lastModifiedBy>Amita Mehrotra</cp:lastModifiedBy>
  <cp:revision>103</cp:revision>
  <cp:lastPrinted>2016-07-07T15:39:55Z</cp:lastPrinted>
  <dcterms:created xsi:type="dcterms:W3CDTF">2013-02-19T19:25:05Z</dcterms:created>
  <dcterms:modified xsi:type="dcterms:W3CDTF">2019-02-06T21:30:07Z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